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8" r:id="rId3"/>
    <p:sldId id="261" r:id="rId4"/>
    <p:sldId id="262" r:id="rId5"/>
    <p:sldId id="260" r:id="rId6"/>
    <p:sldId id="263" r:id="rId7"/>
  </p:sldIdLst>
  <p:sldSz cx="12192000" cy="6858000"/>
  <p:notesSz cx="6858000" cy="9144000"/>
  <p:embeddedFontLst>
    <p:embeddedFont>
      <p:font typeface="나눔스퀘어 Bold" panose="020B0600000101010101" pitchFamily="50" charset="-127"/>
      <p:bold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Consolas" panose="020B0609020204030204" pitchFamily="49" charset="0"/>
      <p:regular r:id="rId11"/>
      <p:bold r:id="rId12"/>
      <p:italic r:id="rId13"/>
      <p:boldItalic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6C82"/>
    <a:srgbClr val="006699"/>
    <a:srgbClr val="008080"/>
    <a:srgbClr val="0099CC"/>
    <a:srgbClr val="009999"/>
    <a:srgbClr val="9966FF"/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5C1C3A-E3E5-4BB6-BDDC-2C0C2668B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675A9C-67D3-4AEC-8AF3-DC6BF25A9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03BBEB-F988-4029-9431-AE76528AD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AF6104-2EBF-400B-9EFF-78552DBB5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CB95D0-E5CE-4104-8B8F-5634EE1C0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541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130B45-41EC-4469-8883-DC5982F0B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3AFA3E-FC5E-4CDC-9A97-83F59EF02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E236C5-E6FD-4753-8D2B-7D32E3B79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826D50-5524-4623-9CE5-D1546226A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D4CB8A-442F-4639-8EAF-75DF3B17D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646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2DEF79-5A2D-4982-8196-FE63BB1BA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28F8D5-04E4-47D6-AA5B-D721E3833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C6EFA6-AA20-4420-A645-2F357CAD7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50D171-6924-47F2-AD4D-82DDFA41B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99B5C3-8AC2-463C-897F-1F1ADF6E6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725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79E218-3763-42A0-9748-7DED21588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FB40CF-DA99-4C0E-B1F6-EBE11B400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A37BD5-2710-44C2-B728-6F96904DB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D8C995-F04B-4380-A6BA-CAB27200A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E0B105-BEA5-40AB-BCBC-1809F9C17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5258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FC9FFB-75FF-4EC1-8AA2-726C3FB1F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B5A2BE-8F39-413C-94DA-B5F22B8685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76BAB4-1832-4D6F-B8BC-1F7B7F22C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C24F2D-FA2D-4FF0-A122-B7A030AF2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72AED6-6077-4B1E-95BB-A12B8DE37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160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9F7967-A830-40C4-B82B-C45318EED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714619-70C7-441B-9AB5-36EFFAD473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3F91F8-D11A-44B9-BDAF-9632674BAB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B1705F-6AFA-4B7D-AFB9-58B37C0DF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FCB7ED-0B17-4921-A307-49DC3CDE4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DF94C0-B5CD-4A3D-BDA4-DBB45EC0D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4013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9F3FD5-5297-4447-9DDE-AE6BB30BD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BA42DE-E23A-456F-A780-F982E6863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4CE453-89DB-4308-A951-DC04D11F9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8A5DE8-6DBE-4BD2-9D0B-764E97F71F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39D06FC-23A5-4496-A3A2-CCCA2BBFB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4C6143E-0290-4C16-982A-6A103832A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8F6434C-9708-44BA-B285-AEFD8E69B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1B938F2-C3E5-49F4-A369-A9F76D86C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386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F9250F-4934-4AD0-8FA9-65E215CC9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D27B3E-D257-494C-A5F6-9AE0C8AC5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F6B862-B501-48F8-9D00-524D63248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6DE8BC6-1EAA-4E6C-957D-098719826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254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90FAC5F-D923-4EEC-B7B8-84CD96AAA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5F899D-213E-4068-B5FC-4772B3A95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DEC28B6-37CA-4162-89D6-4A93BE047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560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D1C970-D44D-4AA4-B04E-C8DC92DBE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15EAC8-E9A2-4458-9FAF-43371D03E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DA4D8B-6014-45CA-97F5-98E78AB4B4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008968-0259-4470-9DD4-FE40375EF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5875D4-689B-4DA1-A065-BC2AB60CC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B86686-C1BA-4893-83A9-185CCC08B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2318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BDFB20-C52B-4734-89FE-F26B11F4D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C1FED38-0E87-479D-AA85-D35375DB81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D3AD529-1714-4825-9556-090AB2104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4BD58F-624A-48DF-9AD0-9CA345A74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108C67-26E3-4367-8E01-B3EB732E0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3C9716-44DB-4C91-B6F7-4A411587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931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5F9E2D-7FEC-4C3D-9CDA-CE02DC25E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16CDEE-49E2-4850-86BB-5422C0B5B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3D756A-563F-4FE7-8E16-41D50C6624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BF4C2-87DE-42EB-B2EF-9179B86C261C}" type="datetimeFigureOut">
              <a:rPr lang="ko-KR" altLang="en-US" smtClean="0"/>
              <a:t>2020-12-29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837792-BCBA-4E50-B1EB-A43CF15CF0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6CC695-0C14-423D-B3B8-CAD95435AB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4AA50-C6EB-488A-9D60-96033BC68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2953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0D6D0A-C17E-485B-8ABD-777587F4A6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60311"/>
            <a:ext cx="9144000" cy="1737378"/>
          </a:xfrm>
        </p:spPr>
        <p:txBody>
          <a:bodyPr anchor="ctr">
            <a:normAutofit/>
          </a:bodyPr>
          <a:lstStyle/>
          <a:p>
            <a:r>
              <a:rPr lang="ko-KR" altLang="en-US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과제</a:t>
            </a:r>
            <a:r>
              <a:rPr lang="en-US" altLang="ko-KR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5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수행 보고서</a:t>
            </a:r>
          </a:p>
        </p:txBody>
      </p:sp>
    </p:spTree>
    <p:extLst>
      <p:ext uri="{BB962C8B-B14F-4D97-AF65-F5344CB8AC3E}">
        <p14:creationId xmlns:p14="http://schemas.microsoft.com/office/powerpoint/2010/main" val="4246131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1A4181-E1BB-45EB-A9C9-F45B8E119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2"/>
            <a:ext cx="4935071" cy="755462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과제 수행 </a:t>
            </a:r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python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8E09C75-D88D-491B-981A-F6754475C3CA}"/>
              </a:ext>
            </a:extLst>
          </p:cNvPr>
          <p:cNvCxnSpPr/>
          <p:nvPr/>
        </p:nvCxnSpPr>
        <p:spPr>
          <a:xfrm>
            <a:off x="838200" y="1111624"/>
            <a:ext cx="105156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17CB524E-0575-4F82-9EBF-A2DB986F6CAB}"/>
              </a:ext>
            </a:extLst>
          </p:cNvPr>
          <p:cNvGrpSpPr/>
          <p:nvPr/>
        </p:nvGrpSpPr>
        <p:grpSpPr>
          <a:xfrm>
            <a:off x="838200" y="1382286"/>
            <a:ext cx="9367520" cy="4093428"/>
            <a:chOff x="838200" y="1309222"/>
            <a:chExt cx="9367520" cy="4093428"/>
          </a:xfrm>
        </p:grpSpPr>
        <p:sp>
          <p:nvSpPr>
            <p:cNvPr id="4" name="Rectangle 2">
              <a:extLst>
                <a:ext uri="{FF2B5EF4-FFF2-40B4-BE49-F238E27FC236}">
                  <a16:creationId xmlns:a16="http://schemas.microsoft.com/office/drawing/2014/main" id="{D49FAD17-A685-48C6-9E2F-BC6F373C16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" y="1309222"/>
              <a:ext cx="9367520" cy="40934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033B3"/>
                  </a:solidFill>
                  <a:effectLst/>
                  <a:latin typeface="Consolas" panose="020B0609020204030204" pitchFamily="49" charset="0"/>
                  <a:ea typeface="JetBrains Mono"/>
                </a:rPr>
                <a:t>import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033B3"/>
                  </a:solidFill>
                  <a:effectLst/>
                  <a:latin typeface="Consolas" panose="020B0609020204030204" pitchFamily="49" charset="0"/>
                  <a:ea typeface="JetBrains Mono"/>
                </a:rPr>
                <a:t>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sys</a:t>
              </a:r>
              <a:b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</a:br>
              <a:b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</a:br>
              <a:b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</a:b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033B3"/>
                  </a:solidFill>
                  <a:effectLst/>
                  <a:latin typeface="Consolas" panose="020B0609020204030204" pitchFamily="49" charset="0"/>
                  <a:ea typeface="JetBrains Mono"/>
                </a:rPr>
                <a:t>def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033B3"/>
                  </a:solidFill>
                  <a:effectLst/>
                  <a:latin typeface="Consolas" panose="020B0609020204030204" pitchFamily="49" charset="0"/>
                  <a:ea typeface="JetBrains Mono"/>
                </a:rPr>
                <a:t>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  <a:ea typeface="JetBrains Mono"/>
                </a:rPr>
                <a:t>read_file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(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filename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):</a:t>
              </a:r>
              <a:b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</a:b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   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fp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 =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00080"/>
                  </a:solidFill>
                  <a:effectLst/>
                  <a:latin typeface="Consolas" panose="020B0609020204030204" pitchFamily="49" charset="0"/>
                  <a:ea typeface="JetBrains Mono"/>
                </a:rPr>
                <a:t>open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(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filename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, </a:t>
              </a:r>
              <a:r>
                <a:rPr kumimoji="0" lang="ko-KR" altLang="ko-KR" sz="2000" b="1" i="0" u="none" strike="noStrike" cap="none" normalizeH="0" baseline="0" dirty="0">
                  <a:ln>
                    <a:noFill/>
                  </a:ln>
                  <a:solidFill>
                    <a:srgbClr val="008080"/>
                  </a:solidFill>
                  <a:effectLst/>
                  <a:latin typeface="Consolas" panose="020B0609020204030204" pitchFamily="49" charset="0"/>
                  <a:ea typeface="JetBrains Mono"/>
                </a:rPr>
                <a:t>"</a:t>
              </a:r>
              <a:r>
                <a:rPr kumimoji="0" lang="ko-KR" altLang="ko-KR" sz="2000" b="1" i="0" u="none" strike="noStrike" cap="none" normalizeH="0" baseline="0" dirty="0" err="1">
                  <a:ln>
                    <a:noFill/>
                  </a:ln>
                  <a:solidFill>
                    <a:srgbClr val="008080"/>
                  </a:solidFill>
                  <a:effectLst/>
                  <a:latin typeface="Consolas" panose="020B0609020204030204" pitchFamily="49" charset="0"/>
                  <a:ea typeface="JetBrains Mono"/>
                </a:rPr>
                <a:t>r</a:t>
              </a:r>
              <a:r>
                <a:rPr kumimoji="0" lang="ko-KR" altLang="ko-KR" sz="2000" b="1" i="0" u="none" strike="noStrike" cap="none" normalizeH="0" baseline="0" dirty="0">
                  <a:ln>
                    <a:noFill/>
                  </a:ln>
                  <a:solidFill>
                    <a:srgbClr val="008080"/>
                  </a:solidFill>
                  <a:effectLst/>
                  <a:latin typeface="Consolas" panose="020B0609020204030204" pitchFamily="49" charset="0"/>
                  <a:ea typeface="JetBrains Mono"/>
                </a:rPr>
                <a:t>"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)</a:t>
              </a:r>
              <a:b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</a:b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   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answer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 =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00080"/>
                  </a:solidFill>
                  <a:effectLst/>
                  <a:latin typeface="Consolas" panose="020B0609020204030204" pitchFamily="49" charset="0"/>
                  <a:ea typeface="JetBrains Mono"/>
                </a:rPr>
                <a:t>list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()</a:t>
              </a:r>
              <a:b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</a:b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   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line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 =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fp.readline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().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rstrip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(</a:t>
              </a:r>
              <a:r>
                <a:rPr kumimoji="0" lang="ko-KR" altLang="ko-KR" sz="2000" b="1" i="0" u="none" strike="noStrike" cap="none" normalizeH="0" baseline="0" dirty="0">
                  <a:ln>
                    <a:noFill/>
                  </a:ln>
                  <a:solidFill>
                    <a:srgbClr val="008080"/>
                  </a:solidFill>
                  <a:effectLst/>
                  <a:latin typeface="Consolas" panose="020B0609020204030204" pitchFamily="49" charset="0"/>
                  <a:ea typeface="JetBrains Mono"/>
                </a:rPr>
                <a:t>'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037A6"/>
                  </a:solidFill>
                  <a:effectLst/>
                  <a:latin typeface="Consolas" panose="020B0609020204030204" pitchFamily="49" charset="0"/>
                  <a:ea typeface="JetBrains Mono"/>
                </a:rPr>
                <a:t>\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037A6"/>
                  </a:solidFill>
                  <a:effectLst/>
                  <a:latin typeface="Consolas" panose="020B0609020204030204" pitchFamily="49" charset="0"/>
                  <a:ea typeface="JetBrains Mono"/>
                </a:rPr>
                <a:t>n</a:t>
              </a:r>
              <a:r>
                <a:rPr kumimoji="0" lang="ko-KR" altLang="ko-KR" sz="2000" b="1" i="0" u="none" strike="noStrike" cap="none" normalizeH="0" baseline="0" dirty="0">
                  <a:ln>
                    <a:noFill/>
                  </a:ln>
                  <a:solidFill>
                    <a:srgbClr val="008080"/>
                  </a:solidFill>
                  <a:effectLst/>
                  <a:latin typeface="Consolas" panose="020B0609020204030204" pitchFamily="49" charset="0"/>
                  <a:ea typeface="JetBrains Mono"/>
                </a:rPr>
                <a:t>'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)       </a:t>
              </a: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JetBrains Mono"/>
                </a:rPr>
                <a:t># </a:t>
              </a:r>
              <a:r>
                <a:rPr kumimoji="0" lang="ko-KR" altLang="ko-KR" sz="2000" b="0" i="1" u="none" strike="noStrike" cap="none" normalizeH="0" baseline="0" dirty="0" err="1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  <a:t>개행문자</a:t>
              </a: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  <a:t> 제거</a:t>
              </a:r>
              <a:b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</a:br>
              <a:b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</a:b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  <a:t>   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033B3"/>
                  </a:solidFill>
                  <a:effectLst/>
                  <a:latin typeface="Consolas" panose="020B0609020204030204" pitchFamily="49" charset="0"/>
                  <a:ea typeface="JetBrains Mono"/>
                </a:rPr>
                <a:t>while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033B3"/>
                  </a:solidFill>
                  <a:effectLst/>
                  <a:latin typeface="Consolas" panose="020B0609020204030204" pitchFamily="49" charset="0"/>
                  <a:ea typeface="JetBrains Mono"/>
                </a:rPr>
                <a:t>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line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:</a:t>
              </a:r>
              <a:b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</a:b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       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line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 =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line.split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(</a:t>
              </a:r>
              <a:r>
                <a:rPr kumimoji="0" lang="ko-KR" altLang="ko-KR" sz="2000" b="1" i="0" u="none" strike="noStrike" cap="none" normalizeH="0" baseline="0" dirty="0">
                  <a:ln>
                    <a:noFill/>
                  </a:ln>
                  <a:solidFill>
                    <a:srgbClr val="008080"/>
                  </a:solidFill>
                  <a:effectLst/>
                  <a:latin typeface="Consolas" panose="020B0609020204030204" pitchFamily="49" charset="0"/>
                  <a:ea typeface="JetBrains Mono"/>
                </a:rPr>
                <a:t>' '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)              </a:t>
              </a: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JetBrains Mono"/>
                </a:rPr>
                <a:t># </a:t>
              </a: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  <a:t>공백 기준으로 파싱</a:t>
              </a:r>
              <a:b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</a:b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  <a:t>       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line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 =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00080"/>
                  </a:solidFill>
                  <a:effectLst/>
                  <a:latin typeface="Consolas" panose="020B0609020204030204" pitchFamily="49" charset="0"/>
                  <a:ea typeface="JetBrains Mono"/>
                </a:rPr>
                <a:t>list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(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00080"/>
                  </a:solidFill>
                  <a:effectLst/>
                  <a:latin typeface="Consolas" panose="020B0609020204030204" pitchFamily="49" charset="0"/>
                  <a:ea typeface="JetBrains Mono"/>
                </a:rPr>
                <a:t>map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(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00080"/>
                  </a:solidFill>
                  <a:effectLst/>
                  <a:latin typeface="Consolas" panose="020B0609020204030204" pitchFamily="49" charset="0"/>
                  <a:ea typeface="JetBrains Mono"/>
                </a:rPr>
                <a:t>int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,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line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))         </a:t>
              </a: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JetBrains Mono"/>
                </a:rPr>
                <a:t># </a:t>
              </a: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  <a:t>문자열을 정수로 바꿈</a:t>
              </a:r>
              <a:b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</a:b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  <a:t>       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answer.append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(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line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)                 </a:t>
              </a: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JetBrains Mono"/>
                </a:rPr>
                <a:t># </a:t>
              </a:r>
              <a:r>
                <a:rPr kumimoji="0" lang="ko-KR" altLang="ko-KR" sz="2000" b="0" i="1" u="none" strike="noStrike" cap="none" normalizeH="0" baseline="0" dirty="0" err="1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JetBrains Mono"/>
                </a:rPr>
                <a:t>answer</a:t>
              </a: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JetBrains Mono"/>
                </a:rPr>
                <a:t> </a:t>
              </a: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  <a:t>리스트에 추가</a:t>
              </a:r>
              <a:b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</a:b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  <a:t>       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line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 = 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fp.readline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().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rstrip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(</a:t>
              </a:r>
              <a:r>
                <a:rPr kumimoji="0" lang="ko-KR" altLang="ko-KR" sz="2000" b="1" i="0" u="none" strike="noStrike" cap="none" normalizeH="0" baseline="0" dirty="0">
                  <a:ln>
                    <a:noFill/>
                  </a:ln>
                  <a:solidFill>
                    <a:srgbClr val="008080"/>
                  </a:solidFill>
                  <a:effectLst/>
                  <a:latin typeface="Consolas" panose="020B0609020204030204" pitchFamily="49" charset="0"/>
                  <a:ea typeface="JetBrains Mono"/>
                </a:rPr>
                <a:t>'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037A6"/>
                  </a:solidFill>
                  <a:effectLst/>
                  <a:latin typeface="Consolas" panose="020B0609020204030204" pitchFamily="49" charset="0"/>
                  <a:ea typeface="JetBrains Mono"/>
                </a:rPr>
                <a:t>\</a:t>
              </a:r>
              <a:r>
                <a:rPr kumimoji="0" lang="ko-KR" altLang="ko-KR" sz="2000" b="0" i="0" u="none" strike="noStrike" cap="none" normalizeH="0" baseline="0" dirty="0" err="1">
                  <a:ln>
                    <a:noFill/>
                  </a:ln>
                  <a:solidFill>
                    <a:srgbClr val="0037A6"/>
                  </a:solidFill>
                  <a:effectLst/>
                  <a:latin typeface="Consolas" panose="020B0609020204030204" pitchFamily="49" charset="0"/>
                  <a:ea typeface="JetBrains Mono"/>
                </a:rPr>
                <a:t>n</a:t>
              </a:r>
              <a:r>
                <a:rPr kumimoji="0" lang="ko-KR" altLang="ko-KR" sz="2000" b="1" i="0" u="none" strike="noStrike" cap="none" normalizeH="0" baseline="0" dirty="0">
                  <a:ln>
                    <a:noFill/>
                  </a:ln>
                  <a:solidFill>
                    <a:srgbClr val="008080"/>
                  </a:solidFill>
                  <a:effectLst/>
                  <a:latin typeface="Consolas" panose="020B0609020204030204" pitchFamily="49" charset="0"/>
                  <a:ea typeface="JetBrains Mono"/>
                </a:rPr>
                <a:t>'</a:t>
              </a:r>
              <a:r>
                <a:rPr kumimoji="0" lang="ko-KR" altLang="ko-KR" sz="2000" b="0" i="0" u="none" strike="noStrike" cap="none" normalizeH="0" baseline="0" dirty="0">
                  <a:ln>
                    <a:noFill/>
                  </a:ln>
                  <a:solidFill>
                    <a:srgbClr val="080808"/>
                  </a:solidFill>
                  <a:effectLst/>
                  <a:latin typeface="Consolas" panose="020B0609020204030204" pitchFamily="49" charset="0"/>
                  <a:ea typeface="JetBrains Mono"/>
                </a:rPr>
                <a:t>)   </a:t>
              </a: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JetBrains Mono"/>
                </a:rPr>
                <a:t># </a:t>
              </a:r>
              <a:r>
                <a:rPr kumimoji="0" lang="ko-KR" altLang="ko-KR" sz="2000" b="0" i="1" u="none" strike="noStrike" cap="none" normalizeH="0" baseline="0" dirty="0" err="1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  <a:t>개행문자</a:t>
              </a:r>
              <a:r>
                <a:rPr kumimoji="0" lang="ko-KR" altLang="ko-KR" sz="2000" b="0" i="1" u="none" strike="noStrike" cap="none" normalizeH="0" baseline="0" dirty="0">
                  <a:ln>
                    <a:noFill/>
                  </a:ln>
                  <a:solidFill>
                    <a:srgbClr val="8C8C8C"/>
                  </a:solidFill>
                  <a:effectLst/>
                  <a:latin typeface="Consolas" panose="020B0609020204030204" pitchFamily="49" charset="0"/>
                  <a:ea typeface="맑은 고딕" panose="020B0503020000020004" pitchFamily="50" charset="-127"/>
                </a:rPr>
                <a:t> 제거</a:t>
              </a:r>
              <a:endPara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D6A293A-B773-4F82-9E18-CE701291318C}"/>
                </a:ext>
              </a:extLst>
            </p:cNvPr>
            <p:cNvSpPr/>
            <p:nvPr/>
          </p:nvSpPr>
          <p:spPr>
            <a:xfrm>
              <a:off x="1285539" y="3200400"/>
              <a:ext cx="5470861" cy="220225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D5BD0FA3-C5AD-422F-AEDB-86C8EE1DF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5257" y="2621803"/>
            <a:ext cx="4505325" cy="381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FCA43A6-5175-4D6B-B720-0273F38F06C9}"/>
              </a:ext>
            </a:extLst>
          </p:cNvPr>
          <p:cNvSpPr/>
          <p:nvPr/>
        </p:nvSpPr>
        <p:spPr>
          <a:xfrm>
            <a:off x="7706659" y="2660875"/>
            <a:ext cx="279101" cy="3028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8B49313-326F-42D8-9599-40587FD980B2}"/>
              </a:ext>
            </a:extLst>
          </p:cNvPr>
          <p:cNvSpPr/>
          <p:nvPr/>
        </p:nvSpPr>
        <p:spPr>
          <a:xfrm>
            <a:off x="8428018" y="2660875"/>
            <a:ext cx="279101" cy="3028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981148C-B800-4340-970B-75A3A016BD60}"/>
              </a:ext>
            </a:extLst>
          </p:cNvPr>
          <p:cNvSpPr/>
          <p:nvPr/>
        </p:nvSpPr>
        <p:spPr>
          <a:xfrm>
            <a:off x="9916459" y="2660875"/>
            <a:ext cx="279101" cy="3028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9809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E3EC4856-388D-47F1-81AF-AA68C12167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536174"/>
            <a:ext cx="10804861" cy="37856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size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=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ea typeface="JetBrains Mono"/>
              </a:rPr>
              <a:t>len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answer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for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i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ea typeface="JetBrains Mono"/>
              </a:rPr>
              <a:t>range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size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prt_str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= 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""                       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#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맑은 고딕" panose="020B0503020000020004" pitchFamily="50" charset="-127"/>
              </a:rPr>
              <a:t>출력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string</a:t>
            </a:r>
            <a:b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i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%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2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==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0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:                     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#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input</a:t>
            </a:r>
            <a:b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prt_str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= 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pair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 #%d, %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d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input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: '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\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          % 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i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/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2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+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ea typeface="JetBrains Mono"/>
              </a:rPr>
              <a:t>len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answer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i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])) +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ea typeface="JetBrains Mono"/>
              </a:rPr>
              <a:t>str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answer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i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]).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strip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'[]'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elif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i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%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2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==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:                   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# </a:t>
            </a:r>
            <a:r>
              <a:rPr kumimoji="0" lang="ko-KR" altLang="ko-KR" sz="20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output</a:t>
            </a:r>
            <a:b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prt_str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= 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'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pair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 #%d, %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d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output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: '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\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          % 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i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/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2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+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,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ea typeface="JetBrains Mono"/>
              </a:rPr>
              <a:t>len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answer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i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])) +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ea typeface="JetBrains Mono"/>
              </a:rPr>
              <a:t>str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answer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i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]).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strip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'[]'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  <a:ea typeface="JetBrains Mono"/>
              </a:rPr>
              <a:t>print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prt_str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                     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# </a:t>
            </a:r>
            <a:r>
              <a:rPr kumimoji="0" lang="ko-KR" altLang="ko-KR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맑은 고딕" panose="020B0503020000020004" pitchFamily="50" charset="-127"/>
              </a:rPr>
              <a:t>출력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C1A4181-E1BB-45EB-A9C9-F45B8E119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2"/>
            <a:ext cx="4935071" cy="755462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과제 수행 </a:t>
            </a:r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python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8E09C75-D88D-491B-981A-F6754475C3CA}"/>
              </a:ext>
            </a:extLst>
          </p:cNvPr>
          <p:cNvCxnSpPr/>
          <p:nvPr/>
        </p:nvCxnSpPr>
        <p:spPr>
          <a:xfrm>
            <a:off x="838200" y="1111624"/>
            <a:ext cx="105156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B28F41AB-D372-4274-A8CC-59C442AAB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953" y="5746376"/>
            <a:ext cx="3219450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927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1A4181-E1BB-45EB-A9C9-F45B8E119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2"/>
            <a:ext cx="4935071" cy="755462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과제 수행 </a:t>
            </a:r>
            <a:r>
              <a:rPr lang="en-US" altLang="ko-KR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python</a:t>
            </a:r>
            <a:endParaRPr lang="ko-KR" altLang="en-US" sz="3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8E09C75-D88D-491B-981A-F6754475C3CA}"/>
              </a:ext>
            </a:extLst>
          </p:cNvPr>
          <p:cNvCxnSpPr/>
          <p:nvPr/>
        </p:nvCxnSpPr>
        <p:spPr>
          <a:xfrm>
            <a:off x="838200" y="1111624"/>
            <a:ext cx="105156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B28F41AB-D372-4274-A8CC-59C442AAB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233" y="1838511"/>
            <a:ext cx="5154900" cy="579545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B5BF91BC-7BCA-40B8-8DD1-9DD75B92D8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8059" y="1784737"/>
            <a:ext cx="4785212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if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__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name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__ == 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"__</a:t>
            </a:r>
            <a:r>
              <a:rPr kumimoji="0" lang="ko-KR" altLang="ko-KR" sz="20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main</a:t>
            </a:r>
            <a:r>
              <a:rPr kumimoji="0" lang="ko-KR" altLang="ko-KR" sz="20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JetBrains Mono"/>
              </a:rPr>
              <a:t>__"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:</a:t>
            </a:r>
            <a:b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read_file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sys.argv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])</a:t>
            </a:r>
            <a:endParaRPr kumimoji="0" lang="ko-KR" altLang="ko-K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DBE1C47-0BBA-4302-8A7C-7808ADAC8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624" y="3508461"/>
            <a:ext cx="7039293" cy="23212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2968D71-A3C3-4114-8D9C-57B6A1358450}"/>
              </a:ext>
            </a:extLst>
          </p:cNvPr>
          <p:cNvSpPr txBox="1"/>
          <p:nvPr/>
        </p:nvSpPr>
        <p:spPr>
          <a:xfrm>
            <a:off x="838200" y="4084320"/>
            <a:ext cx="11801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결과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endParaRPr lang="ko-KR" altLang="en-US" sz="3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3894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1A4181-E1BB-45EB-A9C9-F45B8E119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2"/>
            <a:ext cx="5446059" cy="755462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생각해 볼 문제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24BD91-166B-4355-BE21-D813DC73D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6425"/>
            <a:ext cx="10515600" cy="47605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 가능한 코드</a:t>
            </a:r>
            <a:endParaRPr lang="en-US" altLang="ko-KR" sz="2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Min, Max,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값 찾기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상수 더하기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합 구하기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비트 마스크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진수를 </a:t>
            </a: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진수로 변환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50000"/>
              </a:lnSpc>
              <a:buFontTx/>
              <a:buChar char="-"/>
            </a:pP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B7F726F-8EE8-4F48-8EA1-2C53094E8626}"/>
              </a:ext>
            </a:extLst>
          </p:cNvPr>
          <p:cNvCxnSpPr/>
          <p:nvPr/>
        </p:nvCxnSpPr>
        <p:spPr>
          <a:xfrm>
            <a:off x="838200" y="1111624"/>
            <a:ext cx="105156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E094829A-3201-4793-9ABF-54100F46544F}"/>
              </a:ext>
            </a:extLst>
          </p:cNvPr>
          <p:cNvGrpSpPr/>
          <p:nvPr/>
        </p:nvGrpSpPr>
        <p:grpSpPr>
          <a:xfrm>
            <a:off x="2508400" y="3591560"/>
            <a:ext cx="9399626" cy="3135267"/>
            <a:chOff x="2599840" y="3347720"/>
            <a:chExt cx="9399626" cy="313526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54A9513-3BD1-4629-9F1F-0550B7BD9A2E}"/>
                </a:ext>
              </a:extLst>
            </p:cNvPr>
            <p:cNvSpPr txBox="1"/>
            <p:nvPr/>
          </p:nvSpPr>
          <p:spPr>
            <a:xfrm>
              <a:off x="2599840" y="3676230"/>
              <a:ext cx="4208782" cy="23953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ko-KR" b="1" i="0" dirty="0">
                  <a:solidFill>
                    <a:srgbClr val="286491"/>
                  </a:solidFill>
                  <a:effectLst/>
                  <a:latin typeface="Consolas" panose="020B0609020204030204" pitchFamily="49" charset="0"/>
                </a:rPr>
                <a:t>f</a:t>
              </a:r>
              <a:r>
                <a:rPr lang="en-US" altLang="ko-KR" b="1" i="0" dirty="0">
                  <a:solidFill>
                    <a:srgbClr val="4E6C82"/>
                  </a:solidFill>
                  <a:effectLst/>
                  <a:latin typeface="Consolas" panose="020B0609020204030204" pitchFamily="49" charset="0"/>
                </a:rPr>
                <a:t>o</a:t>
              </a:r>
              <a:r>
                <a:rPr lang="en-US" altLang="ko-KR" b="1" i="0" dirty="0">
                  <a:solidFill>
                    <a:srgbClr val="286491"/>
                  </a:solidFill>
                  <a:effectLst/>
                  <a:latin typeface="Consolas" panose="020B0609020204030204" pitchFamily="49" charset="0"/>
                </a:rPr>
                <a:t>r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ko-KR" b="1" i="0" dirty="0">
                  <a:solidFill>
                    <a:srgbClr val="286491"/>
                  </a:solidFill>
                  <a:effectLst/>
                  <a:latin typeface="Consolas" panose="020B0609020204030204" pitchFamily="49" charset="0"/>
                </a:rPr>
                <a:t>int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b="0" i="0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i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= 0; </a:t>
              </a:r>
              <a:r>
                <a:rPr lang="en-US" altLang="ko-KR" b="0" i="0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i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&lt;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32; </a:t>
              </a:r>
              <a:r>
                <a:rPr lang="en-US" altLang="ko-KR" b="0" i="0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i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++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) {</a:t>
              </a:r>
              <a:endParaRPr lang="en-US" altLang="ko-KR" dirty="0">
                <a:solidFill>
                  <a:srgbClr val="AAAAAA"/>
                </a:solidFill>
                <a:latin typeface="Consolas" panose="020B0609020204030204" pitchFamily="49" charset="0"/>
              </a:endParaRPr>
            </a:p>
            <a:p>
              <a:pPr marL="360000" algn="l">
                <a:lnSpc>
                  <a:spcPct val="120000"/>
                </a:lnSpc>
              </a:pPr>
              <a:r>
                <a:rPr lang="en-US" altLang="ko-KR" b="1" i="0" dirty="0">
                  <a:solidFill>
                    <a:srgbClr val="286491"/>
                  </a:solidFill>
                  <a:effectLst/>
                  <a:latin typeface="Consolas" panose="020B0609020204030204" pitchFamily="49" charset="0"/>
                </a:rPr>
                <a:t>if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((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a &amp; n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== a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)</a:t>
              </a:r>
              <a:endParaRPr lang="en-US" altLang="ko-KR" dirty="0">
                <a:solidFill>
                  <a:srgbClr val="AAAAAA"/>
                </a:solidFill>
                <a:latin typeface="Consolas" panose="020B0609020204030204" pitchFamily="49" charset="0"/>
              </a:endParaRPr>
            </a:p>
            <a:p>
              <a:pPr marL="720000" algn="l">
                <a:lnSpc>
                  <a:spcPct val="120000"/>
                </a:lnSpc>
              </a:pPr>
              <a:r>
                <a:rPr lang="en-US" altLang="ko-KR" b="0" i="0" dirty="0" err="1">
                  <a:solidFill>
                    <a:srgbClr val="0086B3"/>
                  </a:solidFill>
                  <a:effectLst/>
                  <a:latin typeface="Consolas" panose="020B0609020204030204" pitchFamily="49" charset="0"/>
                </a:rPr>
                <a:t>printf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ko-KR" b="0" i="0" dirty="0">
                  <a:solidFill>
                    <a:srgbClr val="DD1144"/>
                  </a:solidFill>
                  <a:effectLst/>
                  <a:latin typeface="Consolas" panose="020B0609020204030204" pitchFamily="49" charset="0"/>
                </a:rPr>
                <a:t>"1"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;</a:t>
              </a:r>
              <a:endParaRPr lang="en-US" altLang="ko-KR" dirty="0">
                <a:solidFill>
                  <a:srgbClr val="AAAAAA"/>
                </a:solidFill>
                <a:latin typeface="Consolas" panose="020B0609020204030204" pitchFamily="49" charset="0"/>
              </a:endParaRPr>
            </a:p>
            <a:p>
              <a:pPr marL="360000" algn="l">
                <a:lnSpc>
                  <a:spcPct val="120000"/>
                </a:lnSpc>
              </a:pPr>
              <a:r>
                <a:rPr lang="en-US" altLang="ko-KR" b="1" dirty="0">
                  <a:solidFill>
                    <a:srgbClr val="286491"/>
                  </a:solidFill>
                  <a:latin typeface="Consolas" panose="020B0609020204030204" pitchFamily="49" charset="0"/>
                </a:rPr>
                <a:t>e</a:t>
              </a:r>
              <a:r>
                <a:rPr lang="en-US" altLang="ko-KR" b="1" i="0" dirty="0">
                  <a:solidFill>
                    <a:srgbClr val="286491"/>
                  </a:solidFill>
                  <a:effectLst/>
                  <a:latin typeface="Consolas" panose="020B0609020204030204" pitchFamily="49" charset="0"/>
                </a:rPr>
                <a:t>lse</a:t>
              </a:r>
              <a:endParaRPr lang="en-US" altLang="ko-KR" dirty="0">
                <a:solidFill>
                  <a:srgbClr val="AAAAAA"/>
                </a:solidFill>
                <a:latin typeface="Consolas" panose="020B0609020204030204" pitchFamily="49" charset="0"/>
              </a:endParaRPr>
            </a:p>
            <a:p>
              <a:pPr marL="720000" algn="l">
                <a:lnSpc>
                  <a:spcPct val="120000"/>
                </a:lnSpc>
              </a:pPr>
              <a:r>
                <a:rPr lang="en-US" altLang="ko-KR" b="0" i="0" dirty="0" err="1">
                  <a:solidFill>
                    <a:srgbClr val="0086B3"/>
                  </a:solidFill>
                  <a:effectLst/>
                  <a:latin typeface="Consolas" panose="020B0609020204030204" pitchFamily="49" charset="0"/>
                </a:rPr>
                <a:t>printf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ko-KR" b="0" i="0" dirty="0">
                  <a:solidFill>
                    <a:srgbClr val="DD1144"/>
                  </a:solidFill>
                  <a:effectLst/>
                  <a:latin typeface="Consolas" panose="020B0609020204030204" pitchFamily="49" charset="0"/>
                </a:rPr>
                <a:t>"0"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;</a:t>
              </a:r>
              <a:endParaRPr lang="en-US" altLang="ko-KR" dirty="0">
                <a:solidFill>
                  <a:srgbClr val="AAAAAA"/>
                </a:solidFill>
                <a:latin typeface="Consolas" panose="020B0609020204030204" pitchFamily="49" charset="0"/>
              </a:endParaRPr>
            </a:p>
            <a:p>
              <a:pPr marL="360000" algn="l">
                <a:lnSpc>
                  <a:spcPct val="120000"/>
                </a:lnSpc>
              </a:pP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a 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&gt;&gt;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 1;</a:t>
              </a:r>
              <a:endParaRPr lang="en-US" altLang="ko-KR" b="0" i="0" dirty="0">
                <a:solidFill>
                  <a:srgbClr val="AAAAAA"/>
                </a:solidFill>
                <a:effectLst/>
                <a:latin typeface="Consolas" panose="020B0609020204030204" pitchFamily="49" charset="0"/>
              </a:endParaRPr>
            </a:p>
            <a:p>
              <a:pPr algn="l">
                <a:lnSpc>
                  <a:spcPct val="120000"/>
                </a:lnSpc>
              </a:pP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}</a:t>
              </a:r>
              <a:endParaRPr lang="en-US" altLang="ko-KR" b="0" i="0" dirty="0">
                <a:solidFill>
                  <a:srgbClr val="444444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75106C5-9945-4568-B2B9-660D23699216}"/>
                </a:ext>
              </a:extLst>
            </p:cNvPr>
            <p:cNvSpPr txBox="1"/>
            <p:nvPr/>
          </p:nvSpPr>
          <p:spPr>
            <a:xfrm>
              <a:off x="6908649" y="3347720"/>
              <a:ext cx="5090817" cy="272779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none" rtlCol="0">
              <a:spAutoFit/>
            </a:bodyPr>
            <a:lstStyle/>
            <a:p>
              <a:pPr algn="l">
                <a:lnSpc>
                  <a:spcPct val="120000"/>
                </a:lnSpc>
              </a:pPr>
              <a:r>
                <a:rPr lang="en-US" altLang="ko-KR" b="1" i="0" dirty="0">
                  <a:solidFill>
                    <a:srgbClr val="286491"/>
                  </a:solidFill>
                  <a:effectLst/>
                  <a:latin typeface="Consolas" panose="020B0609020204030204" pitchFamily="49" charset="0"/>
                </a:rPr>
                <a:t>for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ko-KR" b="1" i="0" dirty="0">
                  <a:solidFill>
                    <a:srgbClr val="286491"/>
                  </a:solidFill>
                  <a:effectLst/>
                  <a:latin typeface="Consolas" panose="020B0609020204030204" pitchFamily="49" charset="0"/>
                </a:rPr>
                <a:t>int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b="0" i="0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i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= 0; n != 0; </a:t>
              </a:r>
              <a:r>
                <a:rPr lang="en-US" altLang="ko-KR" b="0" i="0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i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++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{</a:t>
              </a:r>
              <a:endParaRPr lang="en-US" altLang="ko-KR" b="0" i="0" dirty="0">
                <a:solidFill>
                  <a:srgbClr val="AAAAAA"/>
                </a:solidFill>
                <a:effectLst/>
                <a:latin typeface="Consolas" panose="020B0609020204030204" pitchFamily="49" charset="0"/>
              </a:endParaRPr>
            </a:p>
            <a:p>
              <a:pPr marL="360000" algn="l">
                <a:lnSpc>
                  <a:spcPct val="120000"/>
                </a:lnSpc>
              </a:pP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a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ko-KR" b="0" i="0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i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]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= n % 2;</a:t>
              </a:r>
              <a:endParaRPr lang="en-US" altLang="ko-KR" dirty="0">
                <a:solidFill>
                  <a:srgbClr val="AAAAAA"/>
                </a:solidFill>
                <a:latin typeface="Consolas" panose="020B0609020204030204" pitchFamily="49" charset="0"/>
              </a:endParaRPr>
            </a:p>
            <a:p>
              <a:pPr marL="360000" algn="l">
                <a:lnSpc>
                  <a:spcPct val="120000"/>
                </a:lnSpc>
              </a:pP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n /= 2;</a:t>
              </a:r>
              <a:endParaRPr lang="en-US" altLang="ko-KR" dirty="0">
                <a:solidFill>
                  <a:srgbClr val="AAAAAA"/>
                </a:solidFill>
                <a:latin typeface="Consolas" panose="020B0609020204030204" pitchFamily="49" charset="0"/>
              </a:endParaRPr>
            </a:p>
            <a:p>
              <a:pPr marL="360000" algn="l">
                <a:lnSpc>
                  <a:spcPct val="120000"/>
                </a:lnSpc>
              </a:pPr>
              <a:r>
                <a:rPr lang="en-US" altLang="ko-KR" b="1" i="0" dirty="0">
                  <a:solidFill>
                    <a:srgbClr val="286491"/>
                  </a:solidFill>
                  <a:effectLst/>
                  <a:latin typeface="Consolas" panose="020B0609020204030204" pitchFamily="49" charset="0"/>
                </a:rPr>
                <a:t>if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n != 0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{</a:t>
              </a:r>
              <a:endParaRPr lang="en-US" altLang="ko-KR" dirty="0">
                <a:solidFill>
                  <a:srgbClr val="AAAAAA"/>
                </a:solidFill>
                <a:latin typeface="Consolas" panose="020B0609020204030204" pitchFamily="49" charset="0"/>
              </a:endParaRPr>
            </a:p>
            <a:p>
              <a:pPr marL="720000" algn="l">
                <a:lnSpc>
                  <a:spcPct val="120000"/>
                </a:lnSpc>
              </a:pP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size++;</a:t>
              </a:r>
              <a:endParaRPr lang="en-US" altLang="ko-KR" dirty="0">
                <a:solidFill>
                  <a:srgbClr val="AAAAAA"/>
                </a:solidFill>
                <a:latin typeface="Consolas" panose="020B0609020204030204" pitchFamily="49" charset="0"/>
              </a:endParaRPr>
            </a:p>
            <a:p>
              <a:pPr marL="720000" algn="l">
                <a:lnSpc>
                  <a:spcPct val="120000"/>
                </a:lnSpc>
              </a:pP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a = </a:t>
              </a:r>
              <a:r>
                <a:rPr lang="en-US" altLang="ko-KR" b="0" i="0" dirty="0" err="1">
                  <a:solidFill>
                    <a:srgbClr val="0086B3"/>
                  </a:solidFill>
                  <a:effectLst/>
                  <a:latin typeface="Consolas" panose="020B0609020204030204" pitchFamily="49" charset="0"/>
                </a:rPr>
                <a:t>realloc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a, </a:t>
              </a:r>
              <a:r>
                <a:rPr lang="en-US" altLang="ko-KR" b="0" i="0" dirty="0" err="1">
                  <a:solidFill>
                    <a:srgbClr val="4DA0D2"/>
                  </a:solidFill>
                  <a:effectLst/>
                  <a:latin typeface="Consolas" panose="020B0609020204030204" pitchFamily="49" charset="0"/>
                </a:rPr>
                <a:t>sizeof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ko-KR" b="1" i="0" dirty="0">
                  <a:solidFill>
                    <a:srgbClr val="286491"/>
                  </a:solidFill>
                  <a:effectLst/>
                  <a:latin typeface="Consolas" panose="020B0609020204030204" pitchFamily="49" charset="0"/>
                </a:rPr>
                <a:t>int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*size</a:t>
              </a: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altLang="ko-KR" b="0" i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;</a:t>
              </a:r>
              <a:endParaRPr lang="en-US" altLang="ko-KR" dirty="0">
                <a:solidFill>
                  <a:srgbClr val="AAAAAA"/>
                </a:solidFill>
                <a:latin typeface="Consolas" panose="020B0609020204030204" pitchFamily="49" charset="0"/>
              </a:endParaRPr>
            </a:p>
            <a:p>
              <a:pPr marL="360000" algn="l">
                <a:lnSpc>
                  <a:spcPct val="120000"/>
                </a:lnSpc>
              </a:pP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}</a:t>
              </a:r>
              <a:endParaRPr lang="en-US" altLang="ko-KR" b="0" i="0" dirty="0">
                <a:solidFill>
                  <a:srgbClr val="AAAAAA"/>
                </a:solidFill>
                <a:effectLst/>
                <a:latin typeface="Consolas" panose="020B0609020204030204" pitchFamily="49" charset="0"/>
              </a:endParaRPr>
            </a:p>
            <a:p>
              <a:pPr algn="l">
                <a:lnSpc>
                  <a:spcPct val="120000"/>
                </a:lnSpc>
              </a:pPr>
              <a:r>
                <a:rPr lang="en-US" altLang="ko-KR" b="0" i="0" dirty="0">
                  <a:solidFill>
                    <a:srgbClr val="777777"/>
                  </a:solidFill>
                  <a:effectLst/>
                  <a:latin typeface="Consolas" panose="020B0609020204030204" pitchFamily="49" charset="0"/>
                </a:rPr>
                <a:t>}</a:t>
              </a:r>
              <a:endParaRPr lang="en-US" altLang="ko-KR" b="0" i="0" dirty="0">
                <a:solidFill>
                  <a:srgbClr val="444444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24B1768-CB10-4685-89B3-DA655EE75D37}"/>
                </a:ext>
              </a:extLst>
            </p:cNvPr>
            <p:cNvSpPr txBox="1"/>
            <p:nvPr/>
          </p:nvSpPr>
          <p:spPr>
            <a:xfrm>
              <a:off x="3860951" y="6113655"/>
              <a:ext cx="16865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비트 연산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61ABED-0ADF-4944-B1CD-F04CEC3AD9D4}"/>
                </a:ext>
              </a:extLst>
            </p:cNvPr>
            <p:cNvSpPr txBox="1"/>
            <p:nvPr/>
          </p:nvSpPr>
          <p:spPr>
            <a:xfrm>
              <a:off x="8968828" y="6112431"/>
              <a:ext cx="9704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배열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DC3A030-E371-4392-9A11-7C14A9299933}"/>
              </a:ext>
            </a:extLst>
          </p:cNvPr>
          <p:cNvSpPr txBox="1"/>
          <p:nvPr/>
        </p:nvSpPr>
        <p:spPr>
          <a:xfrm>
            <a:off x="4369813" y="2749968"/>
            <a:ext cx="4507575" cy="17306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b="1" i="0" dirty="0">
                <a:solidFill>
                  <a:srgbClr val="4E6C8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 </a:t>
            </a:r>
            <a:r>
              <a:rPr lang="en-US" altLang="ko-KR" dirty="0">
                <a:latin typeface="Consolas" panose="020B0609020204030204" pitchFamily="49" charset="0"/>
              </a:rPr>
              <a:t>n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 = n &amp; mask</a:t>
            </a:r>
          </a:p>
          <a:p>
            <a:pPr algn="l">
              <a:lnSpc>
                <a:spcPct val="120000"/>
              </a:lnSpc>
            </a:pPr>
            <a:r>
              <a:rPr lang="en-US" altLang="ko-KR" b="1" dirty="0">
                <a:solidFill>
                  <a:srgbClr val="4E6C82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dirty="0">
                <a:latin typeface="Consolas" panose="020B0609020204030204" pitchFamily="49" charset="0"/>
              </a:rPr>
              <a:t> n = n | mask</a:t>
            </a:r>
          </a:p>
          <a:p>
            <a:pPr algn="l">
              <a:lnSpc>
                <a:spcPct val="120000"/>
              </a:lnSpc>
            </a:pPr>
            <a:r>
              <a:rPr lang="en-US" altLang="ko-KR" b="1" dirty="0">
                <a:solidFill>
                  <a:srgbClr val="4E6C82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dirty="0">
                <a:latin typeface="Consolas" panose="020B0609020204030204" pitchFamily="49" charset="0"/>
              </a:rPr>
              <a:t> n = n ^ mask</a:t>
            </a:r>
          </a:p>
          <a:p>
            <a:pPr algn="l">
              <a:lnSpc>
                <a:spcPct val="120000"/>
              </a:lnSpc>
            </a:pPr>
            <a:r>
              <a:rPr lang="en-US" altLang="ko-KR" b="1" dirty="0">
                <a:solidFill>
                  <a:srgbClr val="4E6C82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dirty="0">
                <a:latin typeface="Consolas" panose="020B0609020204030204" pitchFamily="49" charset="0"/>
              </a:rPr>
              <a:t> n |= (1 &lt;&lt; mask)	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//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원소 추가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l">
              <a:lnSpc>
                <a:spcPct val="120000"/>
              </a:lnSpc>
            </a:pPr>
            <a:r>
              <a:rPr lang="en-US" altLang="ko-KR" b="1" dirty="0">
                <a:solidFill>
                  <a:srgbClr val="4E6C82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dirty="0">
                <a:latin typeface="Consolas" panose="020B0609020204030204" pitchFamily="49" charset="0"/>
              </a:rPr>
              <a:t> n ^= (1 &lt;&lt; mask) 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// </a:t>
            </a:r>
            <a:r>
              <a:rPr lang="ko-KR" alt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토글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209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1A4181-E1BB-45EB-A9C9-F45B8E119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2"/>
            <a:ext cx="5446059" cy="755462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생각해 볼 문제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24BD91-166B-4355-BE21-D813DC73D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6425"/>
            <a:ext cx="10515600" cy="47605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2"/>
            </a:pPr>
            <a:r>
              <a:rPr lang="ko-KR" altLang="en-US" sz="2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 가능하지 않은 코드</a:t>
            </a:r>
            <a:endParaRPr lang="en-US" altLang="ko-KR" sz="2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Sorting</a:t>
            </a:r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Matrix, vector</a:t>
            </a: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연산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en-US" altLang="ko-KR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Swap</a:t>
            </a:r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ko-KR" altLang="en-US" sz="2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피보나치 수열</a:t>
            </a: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50000"/>
              </a:lnSpc>
              <a:buFontTx/>
              <a:buChar char="-"/>
            </a:pP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50000"/>
              </a:lnSpc>
              <a:buFontTx/>
              <a:buChar char="-"/>
            </a:pPr>
            <a:endParaRPr lang="en-US" altLang="ko-KR" sz="22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B7F726F-8EE8-4F48-8EA1-2C53094E8626}"/>
              </a:ext>
            </a:extLst>
          </p:cNvPr>
          <p:cNvCxnSpPr/>
          <p:nvPr/>
        </p:nvCxnSpPr>
        <p:spPr>
          <a:xfrm>
            <a:off x="838200" y="1111624"/>
            <a:ext cx="105156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133160A-B72D-4D63-BAC5-332008E73D05}"/>
              </a:ext>
            </a:extLst>
          </p:cNvPr>
          <p:cNvSpPr txBox="1"/>
          <p:nvPr/>
        </p:nvSpPr>
        <p:spPr>
          <a:xfrm>
            <a:off x="3892702" y="3811934"/>
            <a:ext cx="4113378" cy="2063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 (</a:t>
            </a:r>
            <a:r>
              <a:rPr lang="en-US" altLang="ko-KR" b="1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ko-KR" altLang="en-US" dirty="0">
                <a:latin typeface="Consolas" panose="020B0609020204030204" pitchFamily="49" charset="0"/>
              </a:rPr>
              <a:t> </a:t>
            </a:r>
            <a:r>
              <a:rPr lang="en-US" altLang="ko-KR" b="0" i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 = 0; </a:t>
            </a:r>
            <a:r>
              <a:rPr lang="en-US" altLang="ko-KR" b="0" i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 &lt; num; </a:t>
            </a:r>
            <a:r>
              <a:rPr lang="en-US" altLang="ko-KR" b="0" i="0" dirty="0" err="1">
                <a:effectLst/>
                <a:latin typeface="Consolas" panose="020B0609020204030204" pitchFamily="49" charset="0"/>
              </a:rPr>
              <a:t>i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++) {</a:t>
            </a:r>
          </a:p>
          <a:p>
            <a:pPr marL="360000" algn="l">
              <a:lnSpc>
                <a:spcPct val="120000"/>
              </a:lnSpc>
            </a:pPr>
            <a:r>
              <a:rPr lang="en-US" altLang="ko-KR" b="0" i="0" dirty="0" err="1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ko-KR" b="0" i="0" dirty="0">
                <a:effectLst/>
                <a:latin typeface="Consolas" panose="020B0609020204030204" pitchFamily="49" charset="0"/>
              </a:rPr>
              <a:t>("%d ", head); </a:t>
            </a:r>
          </a:p>
          <a:p>
            <a:pPr marL="360000" algn="l">
              <a:lnSpc>
                <a:spcPct val="120000"/>
              </a:lnSpc>
            </a:pPr>
            <a:r>
              <a:rPr lang="en-US" altLang="ko-KR" b="0" i="0" dirty="0">
                <a:effectLst/>
                <a:latin typeface="Consolas" panose="020B0609020204030204" pitchFamily="49" charset="0"/>
              </a:rPr>
              <a:t>mid = head + rear;</a:t>
            </a:r>
          </a:p>
          <a:p>
            <a:pPr marL="360000" algn="l">
              <a:lnSpc>
                <a:spcPct val="120000"/>
              </a:lnSpc>
            </a:pPr>
            <a:r>
              <a:rPr lang="en-US" altLang="ko-KR" b="0" i="0" dirty="0">
                <a:effectLst/>
                <a:latin typeface="Consolas" panose="020B0609020204030204" pitchFamily="49" charset="0"/>
              </a:rPr>
              <a:t>head = rear;</a:t>
            </a:r>
          </a:p>
          <a:p>
            <a:pPr marL="360000" algn="l">
              <a:lnSpc>
                <a:spcPct val="120000"/>
              </a:lnSpc>
            </a:pPr>
            <a:r>
              <a:rPr lang="en-US" altLang="ko-KR" b="0" i="0" dirty="0">
                <a:effectLst/>
                <a:latin typeface="Consolas" panose="020B0609020204030204" pitchFamily="49" charset="0"/>
              </a:rPr>
              <a:t>rear = mid;</a:t>
            </a:r>
          </a:p>
          <a:p>
            <a:pPr algn="l">
              <a:lnSpc>
                <a:spcPct val="120000"/>
              </a:lnSpc>
            </a:pPr>
            <a:r>
              <a:rPr lang="en-US" altLang="ko-KR" b="0" i="0" dirty="0"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34630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487</Words>
  <Application>Microsoft Office PowerPoint</Application>
  <PresentationFormat>와이드스크린</PresentationFormat>
  <Paragraphs>47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Arial</vt:lpstr>
      <vt:lpstr>Consolas</vt:lpstr>
      <vt:lpstr>나눔스퀘어 Bold</vt:lpstr>
      <vt:lpstr>맑은 고딕</vt:lpstr>
      <vt:lpstr>Office 테마</vt:lpstr>
      <vt:lpstr>과제 수행 보고서</vt:lpstr>
      <vt:lpstr>과제 수행 - python</vt:lpstr>
      <vt:lpstr>과제 수행 - python</vt:lpstr>
      <vt:lpstr>과제 수행 - python</vt:lpstr>
      <vt:lpstr>생각해 볼 문제</vt:lpstr>
      <vt:lpstr>생각해 볼 문제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과제 1 수행 보고서</dc:title>
  <dc:creator>김경숙</dc:creator>
  <cp:lastModifiedBy>김경숙</cp:lastModifiedBy>
  <cp:revision>15</cp:revision>
  <dcterms:created xsi:type="dcterms:W3CDTF">2020-11-25T21:11:12Z</dcterms:created>
  <dcterms:modified xsi:type="dcterms:W3CDTF">2020-12-29T03:04:37Z</dcterms:modified>
</cp:coreProperties>
</file>

<file path=docProps/thumbnail.jpeg>
</file>